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  <p:sldMasterId id="2147483668" r:id="rId3"/>
  </p:sldMasterIdLst>
  <p:notesMasterIdLst>
    <p:notesMasterId r:id="rId4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47"/>
      <p:bold r:id="rId48"/>
      <p:italic r:id="rId49"/>
    </p:embeddedFont>
    <p:embeddedFont>
      <p:font typeface=".VnMonotype corsiva" panose="020B0604020202020204" charset="0"/>
      <p: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Lato" panose="020B0604020202020204" charset="0"/>
      <p:regular r:id="rId55"/>
      <p:bold r:id="rId56"/>
      <p:italic r:id="rId57"/>
      <p:boldItalic r:id="rId58"/>
    </p:embeddedFont>
    <p:embeddedFont>
      <p:font typeface="Short Stack" panose="020B0604020202020204" charset="-93"/>
      <p:regular r:id="rId59"/>
    </p:embeddedFont>
    <p:embeddedFont>
      <p:font typeface="Twinkl" panose="020B0604020202020204" charset="0"/>
      <p:regular r:id="rId60"/>
      <p:bold r:id="rId61"/>
    </p:embeddedFont>
    <p:embeddedFont>
      <p:font typeface="Staatliches" panose="020B0604020202020204" charset="0"/>
      <p:regular r:id="rId62"/>
    </p:embeddedFont>
    <p:embeddedFont>
      <p:font typeface="Red Hat Text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jRTrSdIPz/kBa/QG2C25W3ju35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308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customschemas.google.com/relationships/presentationmetadata" Target="metadata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2.xml"/><Relationship Id="rId61" Type="http://schemas.openxmlformats.org/officeDocument/2006/relationships/font" Target="fonts/font1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6422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4e022f9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4e022f9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35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39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9085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2462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1982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4900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3668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16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42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737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653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296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793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249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039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resources/esl-resources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 txBox="1">
            <a:spLocks noGrp="1"/>
          </p:cNvSpPr>
          <p:nvPr>
            <p:ph type="title"/>
          </p:nvPr>
        </p:nvSpPr>
        <p:spPr>
          <a:xfrm>
            <a:off x="4081587" y="1567200"/>
            <a:ext cx="34956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title" idx="2"/>
          </p:nvPr>
        </p:nvSpPr>
        <p:spPr>
          <a:xfrm>
            <a:off x="1522800" y="1643400"/>
            <a:ext cx="2602800" cy="20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4088025" y="3174900"/>
            <a:ext cx="28617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6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3" name="Google Shape;13;p2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4" name="Google Shape;14;p2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16;p2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26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9" name="Google Shape;19;p2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21;p2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2" name="Google Shape;22;p2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1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88" name="Google Shape;88;p31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89" name="Google Shape;89;p31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0" name="Google Shape;90;p31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1" name="Google Shape;91;p31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2" name="Google Shape;92;p31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93" name="Google Shape;93;p31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94" name="Google Shape;94;p31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5" name="Google Shape;95;p31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96" name="Google Shape;96;p31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97" name="Google Shape;97;p31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98" name="Google Shape;98;p31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  <p:sp>
        <p:nvSpPr>
          <p:cNvPr id="99" name="Google Shape;99;p31"/>
          <p:cNvSpPr txBox="1">
            <a:spLocks noGrp="1"/>
          </p:cNvSpPr>
          <p:nvPr>
            <p:ph type="ctrTitle"/>
          </p:nvPr>
        </p:nvSpPr>
        <p:spPr>
          <a:xfrm>
            <a:off x="715050" y="423523"/>
            <a:ext cx="77139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title" idx="2"/>
          </p:nvPr>
        </p:nvSpPr>
        <p:spPr>
          <a:xfrm>
            <a:off x="615398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ubTitle" idx="1"/>
          </p:nvPr>
        </p:nvSpPr>
        <p:spPr>
          <a:xfrm>
            <a:off x="615406" y="176877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title" idx="3"/>
          </p:nvPr>
        </p:nvSpPr>
        <p:spPr>
          <a:xfrm>
            <a:off x="615398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subTitle" idx="4"/>
          </p:nvPr>
        </p:nvSpPr>
        <p:spPr>
          <a:xfrm>
            <a:off x="615406" y="376282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title" idx="5"/>
          </p:nvPr>
        </p:nvSpPr>
        <p:spPr>
          <a:xfrm>
            <a:off x="6419902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subTitle" idx="6"/>
          </p:nvPr>
        </p:nvSpPr>
        <p:spPr>
          <a:xfrm>
            <a:off x="6185995" y="1768775"/>
            <a:ext cx="2344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title" idx="7"/>
          </p:nvPr>
        </p:nvSpPr>
        <p:spPr>
          <a:xfrm>
            <a:off x="6419902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subTitle" idx="8"/>
          </p:nvPr>
        </p:nvSpPr>
        <p:spPr>
          <a:xfrm>
            <a:off x="6185995" y="3762825"/>
            <a:ext cx="2344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40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 + Bullet Points 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4287575" y="709350"/>
            <a:ext cx="39276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ctrTitle"/>
          </p:nvPr>
        </p:nvSpPr>
        <p:spPr>
          <a:xfrm>
            <a:off x="764885" y="2249854"/>
            <a:ext cx="2478300" cy="21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126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3"/>
          <p:cNvGrpSpPr/>
          <p:nvPr/>
        </p:nvGrpSpPr>
        <p:grpSpPr>
          <a:xfrm>
            <a:off x="5974637" y="3284325"/>
            <a:ext cx="3466301" cy="2349875"/>
            <a:chOff x="5974637" y="3284325"/>
            <a:chExt cx="3466301" cy="2349875"/>
          </a:xfrm>
        </p:grpSpPr>
        <p:sp>
          <p:nvSpPr>
            <p:cNvPr id="113" name="Google Shape;113;p33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115" name="Google Shape;115;p33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grpSp>
          <p:nvGrpSpPr>
            <p:cNvPr id="116" name="Google Shape;116;p33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117" name="Google Shape;117;p33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18" name="Google Shape;118;p33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sp>
          <p:nvSpPr>
            <p:cNvPr id="119" name="Google Shape;119;p33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78401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34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22" name="Google Shape;122;p34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23" name="Google Shape;123;p34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24" name="Google Shape;124;p34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sp>
          <p:nvSpPr>
            <p:cNvPr id="125" name="Google Shape;125;p34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126" name="Google Shape;126;p34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grpSp>
          <p:nvGrpSpPr>
            <p:cNvPr id="127" name="Google Shape;127;p34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28" name="Google Shape;128;p34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29" name="Google Shape;129;p34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130" name="Google Shape;130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131" name="Google Shape;131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32" name="Google Shape;132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98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/>
          <a:lstStyle/>
          <a:p>
            <a:fld id="{75846BA4-091D-4426-8E24-B86102F0F2C4}" type="datetimeFigureOut">
              <a:rPr lang="en-US" smtClean="0"/>
              <a:pPr/>
              <a:t>02-Nov-21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B15D7E-1BE5-4782-AC68-A9E0551E0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1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" y="0"/>
            <a:ext cx="9144677" cy="51435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358898"/>
            <a:ext cx="5308866" cy="1136650"/>
          </a:xfrm>
        </p:spPr>
        <p:txBody>
          <a:bodyPr anchor="b">
            <a:noAutofit/>
          </a:bodyPr>
          <a:lstStyle>
            <a:lvl1pPr algn="ctr">
              <a:defRPr sz="36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2698746"/>
            <a:ext cx="5308866" cy="1033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3790952"/>
            <a:ext cx="673276" cy="209550"/>
          </a:xfrm>
        </p:spPr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3790952"/>
            <a:ext cx="4064860" cy="209550"/>
          </a:xfr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8" y="3790952"/>
            <a:ext cx="413483" cy="209550"/>
          </a:xfrm>
        </p:spPr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6" y="2603497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10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1767195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850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231060"/>
            <a:ext cx="6595534" cy="1366886"/>
          </a:xfrm>
        </p:spPr>
        <p:txBody>
          <a:bodyPr anchor="b">
            <a:normAutofit/>
          </a:bodyPr>
          <a:lstStyle>
            <a:lvl1pPr algn="ctr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2801145"/>
            <a:ext cx="6595534" cy="81751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7" y="2699544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72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1767195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1865376"/>
            <a:ext cx="3337560" cy="25854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1865376"/>
            <a:ext cx="3337560" cy="25854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21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1993900"/>
            <a:ext cx="333756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2432447"/>
            <a:ext cx="3337560" cy="202996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1993900"/>
            <a:ext cx="333756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2432447"/>
            <a:ext cx="3337560" cy="202996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1766002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64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1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88" name="Google Shape;88;p31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89" name="Google Shape;89;p31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1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1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1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31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94" name="Google Shape;94;p31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1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31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97" name="Google Shape;97;p31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1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1"/>
          <p:cNvSpPr txBox="1">
            <a:spLocks noGrp="1"/>
          </p:cNvSpPr>
          <p:nvPr>
            <p:ph type="ctrTitle"/>
          </p:nvPr>
        </p:nvSpPr>
        <p:spPr>
          <a:xfrm>
            <a:off x="715050" y="423523"/>
            <a:ext cx="77139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title" idx="2"/>
          </p:nvPr>
        </p:nvSpPr>
        <p:spPr>
          <a:xfrm>
            <a:off x="615398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ubTitle" idx="1"/>
          </p:nvPr>
        </p:nvSpPr>
        <p:spPr>
          <a:xfrm>
            <a:off x="615406" y="176877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title" idx="3"/>
          </p:nvPr>
        </p:nvSpPr>
        <p:spPr>
          <a:xfrm>
            <a:off x="615398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subTitle" idx="4"/>
          </p:nvPr>
        </p:nvSpPr>
        <p:spPr>
          <a:xfrm>
            <a:off x="615406" y="376282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title" idx="5"/>
          </p:nvPr>
        </p:nvSpPr>
        <p:spPr>
          <a:xfrm>
            <a:off x="6419902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subTitle" idx="6"/>
          </p:nvPr>
        </p:nvSpPr>
        <p:spPr>
          <a:xfrm>
            <a:off x="6185995" y="1768775"/>
            <a:ext cx="2344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title" idx="7"/>
          </p:nvPr>
        </p:nvSpPr>
        <p:spPr>
          <a:xfrm>
            <a:off x="6419902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subTitle" idx="8"/>
          </p:nvPr>
        </p:nvSpPr>
        <p:spPr>
          <a:xfrm>
            <a:off x="6185995" y="3762825"/>
            <a:ext cx="2344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686503"/>
            <a:ext cx="6798735" cy="977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1766002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04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36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041401"/>
            <a:ext cx="2536798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3" y="736600"/>
            <a:ext cx="3855539" cy="3670301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2273299"/>
            <a:ext cx="2536798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184400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8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412874"/>
            <a:ext cx="3632202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774700"/>
            <a:ext cx="2929463" cy="35941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2441574"/>
            <a:ext cx="3632201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822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3611561"/>
            <a:ext cx="6798734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774700"/>
            <a:ext cx="7091482" cy="252095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4036615"/>
            <a:ext cx="6798734" cy="37028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71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680155"/>
            <a:ext cx="6798734" cy="2323395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3206749"/>
            <a:ext cx="6798736" cy="1200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6" y="310514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86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736599"/>
            <a:ext cx="6400250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2514600"/>
            <a:ext cx="5892798" cy="4889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3257551"/>
            <a:ext cx="6798738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970" y="679022"/>
            <a:ext cx="45731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5400" kern="1200" dirty="0">
                <a:solidFill>
                  <a:prstClr val="black"/>
                </a:solidFill>
                <a:latin typeface="Garamond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4" y="2120903"/>
            <a:ext cx="45731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r">
              <a:buClrTx/>
              <a:buFontTx/>
              <a:buNone/>
            </a:pPr>
            <a:r>
              <a:rPr lang="en-US" sz="5400" kern="1200" dirty="0">
                <a:solidFill>
                  <a:prstClr val="black"/>
                </a:solidFill>
                <a:latin typeface="Garamond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310514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4844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2481436"/>
            <a:ext cx="6798728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3583036"/>
            <a:ext cx="679873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678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736599"/>
            <a:ext cx="6325168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2729484"/>
            <a:ext cx="6798730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3397250"/>
            <a:ext cx="6798736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8061" y="672671"/>
            <a:ext cx="45731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6000" kern="1200" dirty="0">
                <a:solidFill>
                  <a:prstClr val="black"/>
                </a:solidFill>
                <a:latin typeface="Garamond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7" y="1955796"/>
            <a:ext cx="45731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r">
              <a:buClrTx/>
              <a:buFontTx/>
              <a:buNone/>
            </a:pPr>
            <a:r>
              <a:rPr lang="en-US" sz="6000" kern="1200" dirty="0">
                <a:solidFill>
                  <a:prstClr val="black"/>
                </a:solidFill>
                <a:latin typeface="Garamond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257175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125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736599"/>
            <a:ext cx="6798734" cy="1720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4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2674620"/>
            <a:ext cx="6798730" cy="67894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3352801"/>
            <a:ext cx="6798734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70" y="257175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9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4287575" y="709350"/>
            <a:ext cx="39276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ctrTitle"/>
          </p:nvPr>
        </p:nvSpPr>
        <p:spPr>
          <a:xfrm>
            <a:off x="764885" y="2249854"/>
            <a:ext cx="2478300" cy="21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1867602"/>
            <a:ext cx="6798736" cy="25393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1766002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026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680155"/>
            <a:ext cx="1618930" cy="37267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8" y="680155"/>
            <a:ext cx="4915509" cy="372674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02-Nov-21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680155"/>
            <a:ext cx="0" cy="372674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94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942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361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4093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1778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606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747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729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59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3"/>
          <p:cNvGrpSpPr/>
          <p:nvPr/>
        </p:nvGrpSpPr>
        <p:grpSpPr>
          <a:xfrm>
            <a:off x="5974637" y="3284325"/>
            <a:ext cx="3466301" cy="2349875"/>
            <a:chOff x="5974637" y="3284325"/>
            <a:chExt cx="3466301" cy="2349875"/>
          </a:xfrm>
        </p:grpSpPr>
        <p:sp>
          <p:nvSpPr>
            <p:cNvPr id="113" name="Google Shape;113;p33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3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" name="Google Shape;116;p33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117" name="Google Shape;117;p33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3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" name="Google Shape;119;p33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537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34430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10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5275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8" y="4300659"/>
            <a:ext cx="576495" cy="4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60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328614"/>
            <a:ext cx="8220075" cy="4468415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r>
              <a:rPr lang="en-GB" sz="1013" kern="120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9" y="359171"/>
            <a:ext cx="8220075" cy="745730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351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 userDrawn="1"/>
        </p:nvSpPr>
        <p:spPr>
          <a:xfrm>
            <a:off x="137160" y="4520855"/>
            <a:ext cx="1067386" cy="470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GB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136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01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34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22" name="Google Shape;122;p34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23" name="Google Shape;123;p34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4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" name="Google Shape;125;p34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34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28" name="Google Shape;128;p34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4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131" name="Google Shape;131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 txBox="1">
            <a:spLocks noGrp="1"/>
          </p:cNvSpPr>
          <p:nvPr>
            <p:ph type="title"/>
          </p:nvPr>
        </p:nvSpPr>
        <p:spPr>
          <a:xfrm>
            <a:off x="4081587" y="1567200"/>
            <a:ext cx="34956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title" idx="2"/>
          </p:nvPr>
        </p:nvSpPr>
        <p:spPr>
          <a:xfrm>
            <a:off x="1522800" y="1643400"/>
            <a:ext cx="2602800" cy="20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4088025" y="3174900"/>
            <a:ext cx="28617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6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3" name="Google Shape;13;p2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4" name="Google Shape;14;p2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15" name="Google Shape;15;p2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sp>
          <p:nvSpPr>
            <p:cNvPr id="16" name="Google Shape;16;p2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17" name="Google Shape;17;p2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grpSp>
          <p:nvGrpSpPr>
            <p:cNvPr id="18" name="Google Shape;18;p26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9" name="Google Shape;19;p2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20" name="Google Shape;20;p2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21" name="Google Shape;21;p2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2" name="Google Shape;22;p2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23" name="Google Shape;23;p2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8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27"/>
          <p:cNvGrpSpPr/>
          <p:nvPr/>
        </p:nvGrpSpPr>
        <p:grpSpPr>
          <a:xfrm>
            <a:off x="-542478" y="-875362"/>
            <a:ext cx="10314178" cy="6894226"/>
            <a:chOff x="-542478" y="-875363"/>
            <a:chExt cx="10314178" cy="6894226"/>
          </a:xfrm>
        </p:grpSpPr>
        <p:grpSp>
          <p:nvGrpSpPr>
            <p:cNvPr id="26" name="Google Shape;26;p27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7" name="Google Shape;27;p27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28" name="Google Shape;28;p27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29" name="Google Shape;29;p27"/>
            <p:cNvGrpSpPr/>
            <p:nvPr/>
          </p:nvGrpSpPr>
          <p:grpSpPr>
            <a:xfrm>
              <a:off x="-542478" y="-875363"/>
              <a:ext cx="2611931" cy="1750164"/>
              <a:chOff x="-542478" y="-830025"/>
              <a:chExt cx="2611931" cy="1750164"/>
            </a:xfrm>
          </p:grpSpPr>
          <p:sp>
            <p:nvSpPr>
              <p:cNvPr id="30" name="Google Shape;30;p27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31" name="Google Shape;31;p27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32" name="Google Shape;32;p27"/>
            <p:cNvGrpSpPr/>
            <p:nvPr/>
          </p:nvGrpSpPr>
          <p:grpSpPr>
            <a:xfrm>
              <a:off x="-408562" y="1251344"/>
              <a:ext cx="10180262" cy="4767519"/>
              <a:chOff x="-408562" y="1296681"/>
              <a:chExt cx="10180262" cy="4767519"/>
            </a:xfrm>
          </p:grpSpPr>
          <p:sp>
            <p:nvSpPr>
              <p:cNvPr id="33" name="Google Shape;33;p27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34" name="Google Shape;34;p27"/>
              <p:cNvSpPr/>
              <p:nvPr/>
            </p:nvSpPr>
            <p:spPr>
              <a:xfrm>
                <a:off x="-408562" y="4685402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35" name="Google Shape;35;p27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36" name="Google Shape;36;p27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715050" y="445475"/>
            <a:ext cx="771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title" idx="2"/>
          </p:nvPr>
        </p:nvSpPr>
        <p:spPr>
          <a:xfrm>
            <a:off x="491874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ubTitle" idx="1"/>
          </p:nvPr>
        </p:nvSpPr>
        <p:spPr>
          <a:xfrm>
            <a:off x="4918740" y="3752231"/>
            <a:ext cx="21105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title" idx="3"/>
          </p:nvPr>
        </p:nvSpPr>
        <p:spPr>
          <a:xfrm>
            <a:off x="211476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4"/>
          </p:nvPr>
        </p:nvSpPr>
        <p:spPr>
          <a:xfrm>
            <a:off x="2114765" y="3772749"/>
            <a:ext cx="21105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88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28"/>
          <p:cNvGrpSpPr/>
          <p:nvPr/>
        </p:nvGrpSpPr>
        <p:grpSpPr>
          <a:xfrm>
            <a:off x="6426825" y="4193900"/>
            <a:ext cx="3438125" cy="1776450"/>
            <a:chOff x="6426825" y="4193900"/>
            <a:chExt cx="3438125" cy="1776450"/>
          </a:xfrm>
        </p:grpSpPr>
        <p:sp>
          <p:nvSpPr>
            <p:cNvPr id="44" name="Google Shape;44;p28"/>
            <p:cNvSpPr/>
            <p:nvPr/>
          </p:nvSpPr>
          <p:spPr>
            <a:xfrm>
              <a:off x="8554550" y="45324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7178050" y="4193900"/>
              <a:ext cx="1607400" cy="15378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6426825" y="46530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</p:grpSp>
      <p:grpSp>
        <p:nvGrpSpPr>
          <p:cNvPr id="47" name="Google Shape;47;p28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48" name="Google Shape;48;p28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9" name="Google Shape;49;p28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50" name="Google Shape;50;p28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sp>
          <p:nvSpPr>
            <p:cNvPr id="51" name="Google Shape;51;p28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sp>
          <p:nvSpPr>
            <p:cNvPr id="52" name="Google Shape;52;p28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grpSp>
          <p:nvGrpSpPr>
            <p:cNvPr id="53" name="Google Shape;53;p28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54" name="Google Shape;54;p28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55" name="Google Shape;55;p28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56" name="Google Shape;56;p28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7" name="Google Shape;57;p28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58" name="Google Shape;58;p28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  <p:sp>
        <p:nvSpPr>
          <p:cNvPr id="59" name="Google Shape;59;p28"/>
          <p:cNvSpPr txBox="1">
            <a:spLocks noGrp="1"/>
          </p:cNvSpPr>
          <p:nvPr>
            <p:ph type="subTitle" idx="1"/>
          </p:nvPr>
        </p:nvSpPr>
        <p:spPr>
          <a:xfrm>
            <a:off x="1488600" y="1885475"/>
            <a:ext cx="6166800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2"/>
          </p:nvPr>
        </p:nvSpPr>
        <p:spPr>
          <a:xfrm>
            <a:off x="3381600" y="2964850"/>
            <a:ext cx="23808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71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30"/>
          <p:cNvGrpSpPr/>
          <p:nvPr/>
        </p:nvGrpSpPr>
        <p:grpSpPr>
          <a:xfrm>
            <a:off x="173156" y="3057500"/>
            <a:ext cx="9234594" cy="3263625"/>
            <a:chOff x="173156" y="2828900"/>
            <a:chExt cx="9234594" cy="3263625"/>
          </a:xfrm>
        </p:grpSpPr>
        <p:grpSp>
          <p:nvGrpSpPr>
            <p:cNvPr id="76" name="Google Shape;76;p30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77" name="Google Shape;77;p30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78" name="Google Shape;78;p30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rgbClr val="FFC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79" name="Google Shape;79;p30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80" name="Google Shape;80;p30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81" name="Google Shape;81;p30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  <p:grpSp>
          <p:nvGrpSpPr>
            <p:cNvPr id="82" name="Google Shape;82;p30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83" name="Google Shape;83;p30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84" name="Google Shape;84;p30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  <p:sp>
            <p:nvSpPr>
              <p:cNvPr id="85" name="Google Shape;85;p30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216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Red Hat Text"/>
              <a:buNone/>
              <a:defRPr sz="2800" b="1" i="0" u="none" strike="noStrike" cap="none">
                <a:solidFill>
                  <a:srgbClr val="323C50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Red Hat Text"/>
              <a:buNone/>
              <a:defRPr sz="2800" b="1" i="0" u="none" strike="noStrike" cap="none">
                <a:solidFill>
                  <a:srgbClr val="323C50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90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9152467" cy="51435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1867602"/>
            <a:ext cx="6798736" cy="2583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1" y="4470400"/>
            <a:ext cx="114828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buClrTx/>
              <a:buFontTx/>
              <a:buNone/>
            </a:pPr>
            <a:fld id="{B61BEF0D-F0BB-DE4B-95CE-6DB70DBA9567}" type="datetimeFigureOut">
              <a:rPr lang="en-US" kern="1200" dirty="0">
                <a:solidFill>
                  <a:prstClr val="black"/>
                </a:solidFill>
              </a:rPr>
              <a:pPr>
                <a:buClrTx/>
                <a:buFontTx/>
                <a:buNone/>
              </a:pPr>
              <a:t>02-Nov-21</a:t>
            </a:fld>
            <a:endParaRPr lang="en-US" kern="1200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6" y="4470400"/>
            <a:ext cx="5104667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buClrTx/>
              <a:buFontTx/>
              <a:buNone/>
            </a:pPr>
            <a:endParaRPr lang="en-US" kern="12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buClrTx/>
              <a:buFontTx/>
              <a:buNone/>
            </a:pPr>
            <a:fld id="{D57F1E4F-1CFF-5643-939E-217C01CDF565}" type="slidenum">
              <a:rPr lang="en-US" kern="1200" dirty="0">
                <a:solidFill>
                  <a:prstClr val="black"/>
                </a:solidFill>
              </a:rPr>
              <a:pPr>
                <a:buClrTx/>
                <a:buFontTx/>
                <a:buNone/>
              </a:pPr>
              <a:t>‹#›</a:t>
            </a:fld>
            <a:endParaRPr lang="en-US" kern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1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</p:sldLayoutIdLst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4e022f93d_0_0"/>
          <p:cNvSpPr txBox="1">
            <a:spLocks noGrp="1"/>
          </p:cNvSpPr>
          <p:nvPr>
            <p:ph type="title" idx="2"/>
          </p:nvPr>
        </p:nvSpPr>
        <p:spPr>
          <a:xfrm>
            <a:off x="2060850" y="1377125"/>
            <a:ext cx="5022300" cy="20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</a:rPr>
              <a:t>Lesson 2</a:t>
            </a:r>
            <a:endParaRPr sz="6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>
            <a:spLocks noGrp="1"/>
          </p:cNvSpPr>
          <p:nvPr>
            <p:ph type="title"/>
          </p:nvPr>
        </p:nvSpPr>
        <p:spPr>
          <a:xfrm>
            <a:off x="628650" y="514350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judge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v. </a:t>
            </a:r>
            <a:r>
              <a:rPr lang="en-US" b="0" dirty="0"/>
              <a:t>to form an opinion</a:t>
            </a:r>
            <a:br>
              <a:rPr lang="en-US" b="0" dirty="0"/>
            </a:br>
            <a:r>
              <a:rPr lang="en-US" b="0" dirty="0"/>
              <a:t/>
            </a:r>
            <a:br>
              <a:rPr lang="en-US" b="0" dirty="0"/>
            </a:br>
            <a:endParaRPr b="0" dirty="0"/>
          </a:p>
        </p:txBody>
      </p:sp>
      <p:sp>
        <p:nvSpPr>
          <p:cNvPr id="2" name="Rectangle 1"/>
          <p:cNvSpPr/>
          <p:nvPr/>
        </p:nvSpPr>
        <p:spPr>
          <a:xfrm>
            <a:off x="0" y="3714750"/>
            <a:ext cx="8763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a. Hector was not familiar with Asian cooking, so he was unable to </a:t>
            </a:r>
            <a:r>
              <a:rPr lang="en-US" b="1" dirty="0">
                <a:solidFill>
                  <a:srgbClr val="E06666"/>
                </a:solidFill>
              </a:rPr>
              <a:t>judge</a:t>
            </a:r>
            <a:r>
              <a:rPr lang="en-US" dirty="0"/>
              <a:t> if the noodles were cooked</a:t>
            </a:r>
            <a:br>
              <a:rPr lang="en-US" dirty="0"/>
            </a:br>
            <a:r>
              <a:rPr lang="en-US" dirty="0"/>
              <a:t>correctly.</a:t>
            </a:r>
            <a:br>
              <a:rPr lang="en-US" dirty="0"/>
            </a:br>
            <a:r>
              <a:rPr lang="en-US" dirty="0"/>
              <a:t>b. The restaurant review harshly </a:t>
            </a:r>
            <a:r>
              <a:rPr lang="en-US" b="1" dirty="0">
                <a:solidFill>
                  <a:srgbClr val="E06666"/>
                </a:solidFill>
              </a:rPr>
              <a:t>judged</a:t>
            </a:r>
            <a:r>
              <a:rPr lang="en-US" dirty="0"/>
              <a:t> the quality of the service. </a:t>
            </a:r>
            <a:br>
              <a:rPr lang="en-US" dirty="0"/>
            </a:br>
            <a:endParaRPr lang="en-US" dirty="0"/>
          </a:p>
        </p:txBody>
      </p:sp>
      <p:pic>
        <p:nvPicPr>
          <p:cNvPr id="19458" name="Picture 2" descr="Judge-population ratio stood at 21.03 judges per million people in 2020 |  Business Standard 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486" y="1190625"/>
            <a:ext cx="336002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66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>
            <a:spLocks noGrp="1"/>
          </p:cNvSpPr>
          <p:nvPr>
            <p:ph type="title"/>
          </p:nvPr>
        </p:nvSpPr>
        <p:spPr>
          <a:xfrm>
            <a:off x="628650" y="514350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mix-up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n</a:t>
            </a:r>
            <a:r>
              <a:rPr lang="en-US" b="0" dirty="0"/>
              <a:t>., a confusion</a:t>
            </a:r>
            <a:br>
              <a:rPr lang="en-US" b="0" dirty="0"/>
            </a:br>
            <a:r>
              <a:rPr lang="en-US" b="0" dirty="0"/>
              <a:t/>
            </a:r>
            <a:br>
              <a:rPr lang="en-US" b="0" dirty="0"/>
            </a:br>
            <a:endParaRPr b="0" dirty="0"/>
          </a:p>
        </p:txBody>
      </p:sp>
      <p:sp>
        <p:nvSpPr>
          <p:cNvPr id="3" name="Rectangle 2"/>
          <p:cNvSpPr/>
          <p:nvPr/>
        </p:nvSpPr>
        <p:spPr>
          <a:xfrm>
            <a:off x="381000" y="3638550"/>
            <a:ext cx="62103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</a:t>
            </a:r>
            <a:r>
              <a:rPr lang="en-US" dirty="0"/>
              <a:t>. There was a </a:t>
            </a:r>
            <a:r>
              <a:rPr lang="en-US" b="1" dirty="0">
                <a:solidFill>
                  <a:srgbClr val="E06666"/>
                </a:solidFill>
              </a:rPr>
              <a:t>mix-up</a:t>
            </a:r>
            <a:r>
              <a:rPr lang="en-US" dirty="0"/>
              <a:t> in the kitchen so your order will be delayed.</a:t>
            </a:r>
            <a:br>
              <a:rPr lang="en-US" dirty="0"/>
            </a:br>
            <a:r>
              <a:rPr lang="en-US" dirty="0"/>
              <a:t>b. There was a </a:t>
            </a:r>
            <a:r>
              <a:rPr lang="en-US" b="1" dirty="0">
                <a:solidFill>
                  <a:srgbClr val="E06666"/>
                </a:solidFill>
              </a:rPr>
              <a:t>mix-up</a:t>
            </a:r>
            <a:r>
              <a:rPr lang="en-US" dirty="0"/>
              <a:t> about the ingredients and the dish was </a:t>
            </a:r>
            <a:r>
              <a:rPr lang="en-US" dirty="0" smtClean="0"/>
              <a:t>ruined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pic>
        <p:nvPicPr>
          <p:cNvPr id="20482" name="Picture 2" descr="Mix Up là gì và cấu trúc cụm từ Mix Up trong câu Tiếng A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971550"/>
            <a:ext cx="356049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>
            <a:spLocks noGrp="1"/>
          </p:cNvSpPr>
          <p:nvPr>
            <p:ph type="title"/>
          </p:nvPr>
        </p:nvSpPr>
        <p:spPr>
          <a:xfrm>
            <a:off x="628650" y="514350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patron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n</a:t>
            </a:r>
            <a:r>
              <a:rPr lang="en-US" b="0" dirty="0"/>
              <a:t>., a customer, especially a regular customer</a:t>
            </a:r>
            <a:r>
              <a:rPr lang="en-US" dirty="0"/>
              <a:t/>
            </a:r>
            <a:br>
              <a:rPr lang="en-US" dirty="0"/>
            </a:br>
            <a:endParaRPr b="0" dirty="0"/>
          </a:p>
        </p:txBody>
      </p:sp>
      <p:sp>
        <p:nvSpPr>
          <p:cNvPr id="3" name="Rectangle 2"/>
          <p:cNvSpPr/>
          <p:nvPr/>
        </p:nvSpPr>
        <p:spPr>
          <a:xfrm>
            <a:off x="381000" y="3979337"/>
            <a:ext cx="7315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a. Once the word was out about the new chef, </a:t>
            </a:r>
            <a:r>
              <a:rPr lang="en-US" b="1" dirty="0">
                <a:solidFill>
                  <a:srgbClr val="E06666"/>
                </a:solidFill>
              </a:rPr>
              <a:t>patrons </a:t>
            </a:r>
            <a:r>
              <a:rPr lang="en-US" dirty="0"/>
              <a:t>lined up to get into the restaurant.</a:t>
            </a:r>
            <a:br>
              <a:rPr lang="en-US" dirty="0"/>
            </a:br>
            <a:r>
              <a:rPr lang="en-US" dirty="0"/>
              <a:t>b. This restaurant has many loyal </a:t>
            </a:r>
            <a:r>
              <a:rPr lang="en-US" b="1" dirty="0">
                <a:solidFill>
                  <a:srgbClr val="E06666"/>
                </a:solidFill>
              </a:rPr>
              <a:t>patrons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 descr="Patreon là gì? Ai nên sử dụng, có an toàn và đáng tin cậy khô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52550"/>
            <a:ext cx="4461633" cy="262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78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>
            <a:spLocks noGrp="1"/>
          </p:cNvSpPr>
          <p:nvPr>
            <p:ph type="title"/>
          </p:nvPr>
        </p:nvSpPr>
        <p:spPr>
          <a:xfrm>
            <a:off x="628650" y="514350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predict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v</a:t>
            </a:r>
            <a:r>
              <a:rPr lang="en-US" b="0" dirty="0"/>
              <a:t>., to state, tell about, or make known in</a:t>
            </a:r>
            <a:endParaRPr b="0" dirty="0"/>
          </a:p>
        </p:txBody>
      </p:sp>
      <p:sp>
        <p:nvSpPr>
          <p:cNvPr id="3" name="Rectangle 2"/>
          <p:cNvSpPr/>
          <p:nvPr/>
        </p:nvSpPr>
        <p:spPr>
          <a:xfrm>
            <a:off x="381000" y="3858428"/>
            <a:ext cx="8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a. I </a:t>
            </a:r>
            <a:r>
              <a:rPr lang="en-US" b="1" dirty="0">
                <a:solidFill>
                  <a:srgbClr val="E06666"/>
                </a:solidFill>
              </a:rPr>
              <a:t>predicted </a:t>
            </a:r>
            <a:r>
              <a:rPr lang="en-US" dirty="0"/>
              <a:t>this restaurant would become popular and I was right.</a:t>
            </a:r>
            <a:br>
              <a:rPr lang="en-US" dirty="0"/>
            </a:br>
            <a:r>
              <a:rPr lang="en-US" b="1" dirty="0"/>
              <a:t>b. </a:t>
            </a:r>
            <a:r>
              <a:rPr lang="en-US" dirty="0"/>
              <a:t>Kona was unable to </a:t>
            </a:r>
            <a:r>
              <a:rPr lang="en-US" b="1" dirty="0">
                <a:solidFill>
                  <a:srgbClr val="E06666"/>
                </a:solidFill>
              </a:rPr>
              <a:t>predict </a:t>
            </a:r>
            <a:r>
              <a:rPr lang="en-US" dirty="0"/>
              <a:t>what time Andy, who is always late, would show up at the restaurant </a:t>
            </a:r>
            <a:br>
              <a:rPr lang="en-US" dirty="0"/>
            </a:br>
            <a:endParaRPr lang="en-US" dirty="0"/>
          </a:p>
        </p:txBody>
      </p:sp>
      <p:sp>
        <p:nvSpPr>
          <p:cNvPr id="4" name="AutoShape 2" descr="Prediction, anticipation and influence: The importance of AI and machine  learning in loyalty program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1657350"/>
            <a:ext cx="3673929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1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>
            <a:spLocks noGrp="1"/>
          </p:cNvSpPr>
          <p:nvPr>
            <p:ph type="title"/>
          </p:nvPr>
        </p:nvSpPr>
        <p:spPr>
          <a:xfrm>
            <a:off x="628650" y="514350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randomly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adv</a:t>
            </a:r>
            <a:r>
              <a:rPr lang="en-US" b="0" dirty="0"/>
              <a:t>., without any specific pattern</a:t>
            </a:r>
            <a:br>
              <a:rPr lang="en-US" b="0" dirty="0"/>
            </a:br>
            <a:r>
              <a:rPr lang="en-US" b="0" dirty="0"/>
              <a:t/>
            </a:r>
            <a:br>
              <a:rPr lang="en-US" b="0" dirty="0"/>
            </a:br>
            <a:endParaRPr b="0" dirty="0"/>
          </a:p>
        </p:txBody>
      </p:sp>
      <p:sp>
        <p:nvSpPr>
          <p:cNvPr id="3" name="Rectangle 2"/>
          <p:cNvSpPr/>
          <p:nvPr/>
        </p:nvSpPr>
        <p:spPr>
          <a:xfrm>
            <a:off x="609600" y="4365546"/>
            <a:ext cx="7315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</a:t>
            </a:r>
            <a:r>
              <a:rPr lang="en-US" dirty="0"/>
              <a:t>. We</a:t>
            </a:r>
            <a:r>
              <a:rPr lang="en-US" b="1" dirty="0">
                <a:solidFill>
                  <a:srgbClr val="E06666"/>
                </a:solidFill>
              </a:rPr>
              <a:t> randomly </a:t>
            </a:r>
            <a:r>
              <a:rPr lang="en-US" b="1" dirty="0"/>
              <a:t>made</a:t>
            </a:r>
            <a:r>
              <a:rPr lang="en-US" dirty="0"/>
              <a:t> our selections from the menu.</a:t>
            </a:r>
            <a:br>
              <a:rPr lang="en-US" dirty="0"/>
            </a:br>
            <a:r>
              <a:rPr lang="en-US" dirty="0"/>
              <a:t>b. That chef </a:t>
            </a:r>
            <a:r>
              <a:rPr lang="en-US" b="1" dirty="0"/>
              <a:t>chooses </a:t>
            </a:r>
            <a:r>
              <a:rPr lang="en-US" dirty="0"/>
              <a:t>his spices </a:t>
            </a:r>
            <a:r>
              <a:rPr lang="en-US" b="1" dirty="0">
                <a:solidFill>
                  <a:srgbClr val="E06666"/>
                </a:solidFill>
              </a:rPr>
              <a:t>randomly</a:t>
            </a:r>
            <a:r>
              <a:rPr lang="en-US" dirty="0"/>
              <a:t>, but his dishes always </a:t>
            </a:r>
            <a:r>
              <a:rPr lang="en-US" b="1" dirty="0"/>
              <a:t>taste</a:t>
            </a:r>
            <a:r>
              <a:rPr lang="en-US" dirty="0"/>
              <a:t> great </a:t>
            </a:r>
            <a:br>
              <a:rPr lang="en-US" dirty="0"/>
            </a:br>
            <a:endParaRPr lang="en-US" dirty="0"/>
          </a:p>
        </p:txBody>
      </p:sp>
      <p:pic>
        <p:nvPicPr>
          <p:cNvPr id="23554" name="Picture 2" descr="Assigning Students Randomly Generated Questions - Top H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64" y="1123950"/>
            <a:ext cx="5395436" cy="26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0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>
            <a:spLocks noGrp="1"/>
          </p:cNvSpPr>
          <p:nvPr>
            <p:ph type="title"/>
          </p:nvPr>
        </p:nvSpPr>
        <p:spPr>
          <a:xfrm>
            <a:off x="628650" y="514350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remind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v</a:t>
            </a:r>
            <a:r>
              <a:rPr lang="en-US" b="0" dirty="0"/>
              <a:t>., to cause to remember</a:t>
            </a:r>
            <a:br>
              <a:rPr lang="en-US" b="0" dirty="0"/>
            </a:br>
            <a:r>
              <a:rPr lang="en-US" b="0" dirty="0"/>
              <a:t/>
            </a:r>
            <a:br>
              <a:rPr lang="en-US" b="0" dirty="0"/>
            </a:br>
            <a:endParaRPr b="0" dirty="0"/>
          </a:p>
        </p:txBody>
      </p:sp>
      <p:sp>
        <p:nvSpPr>
          <p:cNvPr id="2" name="Rectangle 1"/>
          <p:cNvSpPr/>
          <p:nvPr/>
        </p:nvSpPr>
        <p:spPr>
          <a:xfrm>
            <a:off x="685800" y="4019550"/>
            <a:ext cx="6858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</a:t>
            </a:r>
            <a:r>
              <a:rPr lang="en-US" dirty="0"/>
              <a:t>. Ms. Smith was annoyed at having to </a:t>
            </a:r>
            <a:r>
              <a:rPr lang="en-US" b="1" dirty="0">
                <a:solidFill>
                  <a:srgbClr val="E06666"/>
                </a:solidFill>
              </a:rPr>
              <a:t>remind</a:t>
            </a:r>
            <a:r>
              <a:rPr lang="en-US" dirty="0"/>
              <a:t> the waitress to bring the check.</a:t>
            </a:r>
            <a:br>
              <a:rPr lang="en-US" dirty="0"/>
            </a:br>
            <a:r>
              <a:rPr lang="en-US" dirty="0"/>
              <a:t>b. I </a:t>
            </a:r>
            <a:r>
              <a:rPr lang="en-US" b="1" dirty="0">
                <a:solidFill>
                  <a:srgbClr val="E06666"/>
                </a:solidFill>
              </a:rPr>
              <a:t>reminded </a:t>
            </a:r>
            <a:r>
              <a:rPr lang="en-US" dirty="0"/>
              <a:t>the client that we are meeting for dinner tomorrow. </a:t>
            </a:r>
            <a:br>
              <a:rPr lang="en-US" dirty="0"/>
            </a:br>
            <a:endParaRPr lang="en-US" dirty="0"/>
          </a:p>
        </p:txBody>
      </p:sp>
      <p:pic>
        <p:nvPicPr>
          <p:cNvPr id="24578" name="Picture 2" descr="Basic+ Word of the Day: remind – WordReference Word of the 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22053"/>
            <a:ext cx="4114800" cy="27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"/>
            <a:ext cx="8382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val 2"/>
          <p:cNvSpPr/>
          <p:nvPr/>
        </p:nvSpPr>
        <p:spPr>
          <a:xfrm>
            <a:off x="838200" y="2790825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6666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7719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66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76800" y="2571750"/>
            <a:ext cx="228600" cy="285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5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318" y="1492395"/>
            <a:ext cx="5143500" cy="1771732"/>
          </a:xfrm>
        </p:spPr>
        <p:txBody>
          <a:bodyPr>
            <a:normAutofit/>
          </a:bodyPr>
          <a:lstStyle/>
          <a:p>
            <a:r>
              <a:rPr lang="en-US" sz="49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Grammar: Nouns</a:t>
            </a:r>
            <a:r>
              <a:rPr lang="en-US" sz="371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713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13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(continued)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27" y="702125"/>
            <a:ext cx="5015346" cy="37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3" y="956358"/>
            <a:ext cx="6238007" cy="41836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3218" y="287223"/>
            <a:ext cx="6203372" cy="579080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700" b="1" kern="1200" dirty="0">
                <a:solidFill>
                  <a:prstClr val="white"/>
                </a:solidFill>
              </a:rPr>
              <a:t>I. Functions of a noun</a:t>
            </a:r>
          </a:p>
        </p:txBody>
      </p:sp>
    </p:spTree>
    <p:extLst>
      <p:ext uri="{BB962C8B-B14F-4D97-AF65-F5344CB8AC3E}">
        <p14:creationId xmlns:p14="http://schemas.microsoft.com/office/powerpoint/2010/main" val="120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title"/>
          </p:nvPr>
        </p:nvSpPr>
        <p:spPr>
          <a:xfrm>
            <a:off x="5334000" y="1200150"/>
            <a:ext cx="5474974" cy="228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Vocabulary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: Eating out</a:t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Grammar: Noun (2)</a:t>
            </a:r>
            <a:br>
              <a:rPr lang="en-US" sz="2000" dirty="0"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"/>
          <p:cNvSpPr>
            <a:spLocks noGrp="1"/>
          </p:cNvSpPr>
          <p:nvPr>
            <p:ph type="title" idx="2"/>
          </p:nvPr>
        </p:nvSpPr>
        <p:spPr>
          <a:xfrm>
            <a:off x="193040" y="1680590"/>
            <a:ext cx="4414383" cy="876691"/>
          </a:xfrm>
          <a:prstGeom prst="homePlate">
            <a:avLst>
              <a:gd name="adj" fmla="val 50000"/>
            </a:avLst>
          </a:prstGeom>
          <a:solidFill>
            <a:srgbClr val="F2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dirty="0" smtClean="0">
                <a:latin typeface="Calibri"/>
                <a:sym typeface="Calibri"/>
              </a:rPr>
              <a:t>TABLE </a:t>
            </a:r>
            <a:r>
              <a:rPr lang="en-US" sz="3200" smtClean="0">
                <a:latin typeface="Calibri"/>
                <a:sym typeface="Calibri"/>
              </a:rPr>
              <a:t>OF </a:t>
            </a:r>
            <a:r>
              <a:rPr lang="en-US" sz="3200" smtClean="0">
                <a:latin typeface="Calibri"/>
                <a:sym typeface="Calibri"/>
              </a:rPr>
              <a:t>CONTENTS</a:t>
            </a:r>
            <a:endParaRPr sz="3200" dirty="0"/>
          </a:p>
        </p:txBody>
      </p:sp>
      <p:grpSp>
        <p:nvGrpSpPr>
          <p:cNvPr id="148" name="Google Shape;148;p1"/>
          <p:cNvGrpSpPr/>
          <p:nvPr/>
        </p:nvGrpSpPr>
        <p:grpSpPr>
          <a:xfrm>
            <a:off x="5105400" y="1797479"/>
            <a:ext cx="125190" cy="127859"/>
            <a:chOff x="4676550" y="2160575"/>
            <a:chExt cx="51400" cy="52500"/>
          </a:xfrm>
        </p:grpSpPr>
        <p:sp>
          <p:nvSpPr>
            <p:cNvPr id="149" name="Google Shape;149;p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5131540" y="2190750"/>
            <a:ext cx="125190" cy="127859"/>
            <a:chOff x="4676550" y="2160575"/>
            <a:chExt cx="51400" cy="52500"/>
          </a:xfrm>
        </p:grpSpPr>
        <p:sp>
          <p:nvSpPr>
            <p:cNvPr id="153" name="Google Shape;153;p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"/>
          <p:cNvGrpSpPr/>
          <p:nvPr/>
        </p:nvGrpSpPr>
        <p:grpSpPr>
          <a:xfrm>
            <a:off x="5136594" y="2665342"/>
            <a:ext cx="125190" cy="127859"/>
            <a:chOff x="4676550" y="2160575"/>
            <a:chExt cx="51400" cy="52500"/>
          </a:xfrm>
        </p:grpSpPr>
        <p:sp>
          <p:nvSpPr>
            <p:cNvPr id="157" name="Google Shape;157;p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0" y="381712"/>
            <a:ext cx="6151418" cy="994579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700" b="1" kern="1200" dirty="0">
                <a:solidFill>
                  <a:prstClr val="white"/>
                </a:solidFill>
              </a:rPr>
              <a:t>Complete the following worksheet as quickly as possible!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84783" y="1940425"/>
            <a:ext cx="5664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1800" kern="1200" dirty="0">
                <a:solidFill>
                  <a:prstClr val="black"/>
                </a:solidFill>
                <a:latin typeface="Garamond"/>
              </a:rPr>
              <a:t>https://www.liveworksheets.com/worksheets/en/English_as_a_Second_Language_(ESL)/Nouns/Identifying_nouns_hi1356382fd</a:t>
            </a:r>
          </a:p>
        </p:txBody>
      </p:sp>
    </p:spTree>
    <p:extLst>
      <p:ext uri="{BB962C8B-B14F-4D97-AF65-F5344CB8AC3E}">
        <p14:creationId xmlns:p14="http://schemas.microsoft.com/office/powerpoint/2010/main" val="274643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35714"/>
            <a:ext cx="6151418" cy="579080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700" b="1" kern="1200" dirty="0">
                <a:solidFill>
                  <a:prstClr val="white"/>
                </a:solidFill>
              </a:rPr>
              <a:t>I. Functions of a noun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2189020"/>
            <a:ext cx="6082146" cy="2173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6054" y="1247766"/>
            <a:ext cx="43918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i="1" kern="1200" dirty="0">
                <a:solidFill>
                  <a:prstClr val="black"/>
                </a:solidFill>
                <a:latin typeface="Garamond"/>
              </a:rPr>
              <a:t>In a sentence, a noun has one of the following functions: </a:t>
            </a:r>
            <a:r>
              <a:rPr lang="en-US" sz="2100" kern="1200" dirty="0">
                <a:solidFill>
                  <a:prstClr val="black"/>
                </a:solidFill>
                <a:latin typeface="Garamond"/>
              </a:rPr>
              <a:t/>
            </a:r>
            <a:br>
              <a:rPr lang="en-US" sz="2100" kern="1200" dirty="0">
                <a:solidFill>
                  <a:prstClr val="black"/>
                </a:solidFill>
                <a:latin typeface="Garamond"/>
              </a:rPr>
            </a:br>
            <a:endParaRPr lang="en-US" sz="2100" kern="1200" dirty="0">
              <a:solidFill>
                <a:prstClr val="black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9603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49568"/>
            <a:ext cx="6151418" cy="579080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700" b="1" kern="1200" dirty="0">
                <a:solidFill>
                  <a:prstClr val="white"/>
                </a:solidFill>
              </a:rPr>
              <a:t>II. Positions of a noun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6619" y="1160713"/>
            <a:ext cx="5292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i="1" kern="1200" dirty="0">
                <a:solidFill>
                  <a:prstClr val="black"/>
                </a:solidFill>
                <a:latin typeface="Garamond"/>
              </a:rPr>
              <a:t>In a sentence, a noun is usually found after an article, an adjective, a possessive adjective, or a preposition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97" y="2392939"/>
            <a:ext cx="5929077" cy="21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49568"/>
            <a:ext cx="6151418" cy="579080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700" b="1" kern="1200" dirty="0">
                <a:solidFill>
                  <a:prstClr val="white"/>
                </a:solidFill>
              </a:rPr>
              <a:t>III. Noun suffixes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6619" y="1070658"/>
            <a:ext cx="52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i="1" kern="1200" dirty="0">
                <a:solidFill>
                  <a:prstClr val="black"/>
                </a:solidFill>
                <a:latin typeface="Garamond"/>
              </a:rPr>
              <a:t>When a noun suffix is added to a verb or an adjective, a noun will be formed.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1891716"/>
            <a:ext cx="6151418" cy="282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49568"/>
            <a:ext cx="6151418" cy="579080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700" b="1" kern="1200" dirty="0">
                <a:solidFill>
                  <a:prstClr val="white"/>
                </a:solidFill>
              </a:rPr>
              <a:t>III. Noun suffixes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6619" y="1070658"/>
            <a:ext cx="52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i="1" kern="1200" dirty="0">
                <a:solidFill>
                  <a:prstClr val="black"/>
                </a:solidFill>
                <a:latin typeface="Garamond"/>
              </a:rPr>
              <a:t>When a noun suffix is added to a verb or an adjective, a noun will be formed.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2008910"/>
            <a:ext cx="6182772" cy="21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4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72652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Noun suffixes: Occupations &amp; people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3663" y="1042950"/>
            <a:ext cx="593667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650" b="1" i="1" kern="1200" dirty="0">
                <a:solidFill>
                  <a:prstClr val="black"/>
                </a:solidFill>
                <a:latin typeface="Garamond"/>
              </a:rPr>
              <a:t>When the suffix –ant, -or/-</a:t>
            </a:r>
            <a:r>
              <a:rPr lang="en-US" sz="1650" b="1" i="1" kern="1200" dirty="0" err="1">
                <a:solidFill>
                  <a:prstClr val="black"/>
                </a:solidFill>
                <a:latin typeface="Garamond"/>
              </a:rPr>
              <a:t>er</a:t>
            </a:r>
            <a:r>
              <a:rPr lang="en-US" sz="1650" b="1" i="1" kern="1200" dirty="0">
                <a:solidFill>
                  <a:prstClr val="black"/>
                </a:solidFill>
                <a:latin typeface="Garamond"/>
              </a:rPr>
              <a:t>, -</a:t>
            </a:r>
            <a:r>
              <a:rPr lang="en-US" sz="1650" b="1" i="1" kern="1200" dirty="0" err="1">
                <a:solidFill>
                  <a:prstClr val="black"/>
                </a:solidFill>
                <a:latin typeface="Garamond"/>
              </a:rPr>
              <a:t>ist</a:t>
            </a:r>
            <a:r>
              <a:rPr lang="en-US" sz="1650" b="1" i="1" kern="1200" dirty="0">
                <a:solidFill>
                  <a:prstClr val="black"/>
                </a:solidFill>
                <a:latin typeface="Garamond"/>
              </a:rPr>
              <a:t> or –</a:t>
            </a:r>
            <a:r>
              <a:rPr lang="en-US" sz="1650" b="1" i="1" kern="1200" dirty="0" err="1">
                <a:solidFill>
                  <a:prstClr val="black"/>
                </a:solidFill>
                <a:latin typeface="Garamond"/>
              </a:rPr>
              <a:t>ee</a:t>
            </a:r>
            <a:r>
              <a:rPr lang="en-US" sz="1650" b="1" i="1" kern="1200" dirty="0">
                <a:solidFill>
                  <a:prstClr val="black"/>
                </a:solidFill>
                <a:latin typeface="Garamond"/>
              </a:rPr>
              <a:t> is</a:t>
            </a:r>
            <a:br>
              <a:rPr lang="en-US" sz="1650" b="1" i="1" kern="1200" dirty="0">
                <a:solidFill>
                  <a:prstClr val="black"/>
                </a:solidFill>
                <a:latin typeface="Garamond"/>
              </a:rPr>
            </a:br>
            <a:r>
              <a:rPr lang="en-US" sz="1650" b="1" i="1" kern="1200" dirty="0">
                <a:solidFill>
                  <a:prstClr val="black"/>
                </a:solidFill>
                <a:latin typeface="Garamond"/>
              </a:rPr>
              <a:t>added to a verb or an adjective, a noun which means </a:t>
            </a:r>
          </a:p>
          <a:p>
            <a:pPr algn="ctr">
              <a:buClrTx/>
              <a:buFontTx/>
              <a:buNone/>
            </a:pPr>
            <a:r>
              <a:rPr lang="en-US" sz="1650" b="1" i="1" kern="1200" dirty="0">
                <a:solidFill>
                  <a:prstClr val="black"/>
                </a:solidFill>
                <a:latin typeface="Garamond"/>
              </a:rPr>
              <a:t>“a person who does an action” is formed.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2" y="2011331"/>
            <a:ext cx="2784764" cy="208857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71255" y="4218709"/>
            <a:ext cx="1905000" cy="3255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</a:rPr>
              <a:t>accountant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4" y="1934442"/>
            <a:ext cx="1960526" cy="196052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001599" y="4218709"/>
            <a:ext cx="1905000" cy="3255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</a:rPr>
              <a:t>assistant</a:t>
            </a:r>
          </a:p>
        </p:txBody>
      </p:sp>
    </p:spTree>
    <p:extLst>
      <p:ext uri="{BB962C8B-B14F-4D97-AF65-F5344CB8AC3E}">
        <p14:creationId xmlns:p14="http://schemas.microsoft.com/office/powerpoint/2010/main" val="155166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72652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Noun suffixes: Occupations &amp; people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73037" y="4149436"/>
            <a:ext cx="1905000" cy="3255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</a:rPr>
              <a:t>interviewee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3218" y="4149436"/>
            <a:ext cx="1905000" cy="3255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</a:rPr>
              <a:t>interviewer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32" y="974838"/>
            <a:ext cx="3277335" cy="249944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144982" y="3456709"/>
            <a:ext cx="477982" cy="62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82492" y="3387438"/>
            <a:ext cx="682445" cy="69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2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72652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Noun suffixes: Occupations &amp; people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73037" y="4149436"/>
            <a:ext cx="1905000" cy="3255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</a:rPr>
              <a:t>actor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3218" y="4149436"/>
            <a:ext cx="1905000" cy="3255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</a:rPr>
              <a:t>trainee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92" y="1309256"/>
            <a:ext cx="2071834" cy="2378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906297"/>
            <a:ext cx="2694372" cy="15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72652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Noun suffixes: Occupations &amp; people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27567" y="3747655"/>
            <a:ext cx="1905000" cy="3255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</a:rPr>
              <a:t>scientist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3218" y="3726871"/>
            <a:ext cx="1905000" cy="3255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black"/>
                </a:solidFill>
              </a:rPr>
              <a:t>artist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41" y="1508549"/>
            <a:ext cx="1923268" cy="1916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13" y="1508548"/>
            <a:ext cx="2299205" cy="18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187986"/>
            <a:ext cx="6151418" cy="902246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IV. Confusing countable </a:t>
            </a:r>
          </a:p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&amp; uncountable nouns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75" y="1416410"/>
            <a:ext cx="2185988" cy="2643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464" y="1434270"/>
            <a:ext cx="2500313" cy="26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>
            <a:spLocks noGrp="1"/>
          </p:cNvSpPr>
          <p:nvPr>
            <p:ph type="subTitle" idx="1"/>
          </p:nvPr>
        </p:nvSpPr>
        <p:spPr>
          <a:xfrm>
            <a:off x="1152514" y="1896450"/>
            <a:ext cx="6838971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200">
                <a:latin typeface="Short Stack"/>
                <a:ea typeface="Short Stack"/>
                <a:cs typeface="Short Stack"/>
                <a:sym typeface="Short Stack"/>
              </a:rPr>
              <a:t>Vocabulary</a:t>
            </a:r>
            <a:endParaRPr sz="40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  <p:extLst>
      <p:ext uri="{BB962C8B-B14F-4D97-AF65-F5344CB8AC3E}">
        <p14:creationId xmlns:p14="http://schemas.microsoft.com/office/powerpoint/2010/main" val="248765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4382" y="831273"/>
            <a:ext cx="464127" cy="461665"/>
          </a:xfrm>
          <a:prstGeom prst="rect">
            <a:avLst/>
          </a:prstGeom>
          <a:solidFill>
            <a:srgbClr val="D47DB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solidFill>
                  <a:prstClr val="white"/>
                </a:solidFill>
                <a:latin typeface="Garamond"/>
              </a:rPr>
              <a:t>V.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82" y="1323796"/>
            <a:ext cx="5389418" cy="28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9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92" y="498530"/>
            <a:ext cx="4523509" cy="40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36" y="347601"/>
            <a:ext cx="5985164" cy="44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98" y="325582"/>
            <a:ext cx="6058748" cy="44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388872"/>
            <a:ext cx="5964381" cy="438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9" y="364796"/>
            <a:ext cx="5939708" cy="43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72652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Some 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32" y="1139969"/>
            <a:ext cx="5136356" cy="771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90" y="2249832"/>
            <a:ext cx="5855818" cy="714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46" y="3351268"/>
            <a:ext cx="383825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Pages 9-10</a:t>
            </a:r>
          </a:p>
        </p:txBody>
      </p:sp>
    </p:spTree>
    <p:extLst>
      <p:ext uri="{BB962C8B-B14F-4D97-AF65-F5344CB8AC3E}">
        <p14:creationId xmlns:p14="http://schemas.microsoft.com/office/powerpoint/2010/main" val="163818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58798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Exercise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3327" y="1013229"/>
            <a:ext cx="5865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latin typeface=".VnMonotype corsiva" panose="020B7200000000000000" pitchFamily="34" charset="0"/>
              </a:rPr>
              <a:t>Choose the correct noun in brackets for each sentence.</a:t>
            </a:r>
            <a:r>
              <a:rPr lang="en-US" sz="2100" kern="1200" dirty="0">
                <a:solidFill>
                  <a:prstClr val="black"/>
                </a:solidFill>
                <a:latin typeface=".VnMonotype corsiva" panose="020B7200000000000000" pitchFamily="34" charset="0"/>
              </a:rPr>
              <a:t> </a:t>
            </a:r>
            <a:r>
              <a:rPr lang="en-US" sz="2100" kern="1200" dirty="0">
                <a:solidFill>
                  <a:prstClr val="black"/>
                </a:solidFill>
                <a:latin typeface="Garamond"/>
              </a:rPr>
              <a:t/>
            </a:r>
            <a:br>
              <a:rPr lang="en-US" sz="2100" kern="1200" dirty="0">
                <a:solidFill>
                  <a:prstClr val="black"/>
                </a:solidFill>
                <a:latin typeface="Garamond"/>
              </a:rPr>
            </a:br>
            <a:endParaRPr lang="en-US" sz="2100" kern="1200" dirty="0">
              <a:solidFill>
                <a:prstClr val="black"/>
              </a:solidFill>
              <a:latin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39" y="1871860"/>
            <a:ext cx="5435853" cy="207507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51910" y="2161309"/>
            <a:ext cx="64423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10992" y="2511137"/>
            <a:ext cx="64423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33111" y="2860964"/>
            <a:ext cx="1039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51910" y="3179618"/>
            <a:ext cx="74814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745183" y="3532909"/>
            <a:ext cx="80356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09411" y="3896591"/>
            <a:ext cx="1039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5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58798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Exercise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3327" y="1013229"/>
            <a:ext cx="5865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solidFill>
                  <a:prstClr val="black"/>
                </a:solidFill>
                <a:latin typeface=".VnMonotype corsiva" panose="020B7200000000000000" pitchFamily="34" charset="0"/>
              </a:rPr>
              <a:t>Place the nouns in brackets in the correct position </a:t>
            </a:r>
          </a:p>
          <a:p>
            <a:pPr algn="ctr">
              <a:buClrTx/>
              <a:buFontTx/>
              <a:buNone/>
            </a:pPr>
            <a:r>
              <a:rPr lang="en-US" sz="2100" b="1" kern="1200" dirty="0">
                <a:solidFill>
                  <a:prstClr val="black"/>
                </a:solidFill>
                <a:latin typeface=".VnMonotype corsiva" panose="020B7200000000000000" pitchFamily="34" charset="0"/>
              </a:rPr>
              <a:t>(A), (B), (C) or (D)</a:t>
            </a:r>
            <a:r>
              <a:rPr lang="en-US" sz="2100" kern="1200" dirty="0">
                <a:solidFill>
                  <a:prstClr val="black"/>
                </a:solidFill>
                <a:latin typeface=".VnMonotype corsiva" panose="020B7200000000000000" pitchFamily="34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28" y="2030435"/>
            <a:ext cx="5811981" cy="215363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33109" y="2043545"/>
            <a:ext cx="180110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844637" y="2410691"/>
            <a:ext cx="207818" cy="24245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15999" y="2784763"/>
            <a:ext cx="205383" cy="2563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70418" y="3107253"/>
            <a:ext cx="235527" cy="29403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21382" y="3539837"/>
            <a:ext cx="235527" cy="2563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225145" y="3906982"/>
            <a:ext cx="214746" cy="27708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61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4" grpId="0" animBg="1"/>
      <p:bldP spid="5" grpId="0" animBg="1"/>
      <p:bldP spid="8" grpId="0" animBg="1"/>
      <p:bldP spid="12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/>
        </p:nvSpPr>
        <p:spPr>
          <a:xfrm>
            <a:off x="628651" y="285750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23C50"/>
              </a:buClr>
              <a:buSzPts val="3000"/>
            </a:pPr>
            <a:r>
              <a:rPr lang="en-US" sz="2400" b="1" dirty="0">
                <a:solidFill>
                  <a:srgbClr val="E06666"/>
                </a:solidFill>
              </a:rPr>
              <a:t>basic</a:t>
            </a:r>
            <a:r>
              <a:rPr lang="en-US" sz="1600" b="1" dirty="0"/>
              <a:t> </a:t>
            </a:r>
            <a:endParaRPr lang="en-US" sz="1600" b="1" dirty="0" smtClean="0"/>
          </a:p>
          <a:p>
            <a:pPr algn="ctr">
              <a:buClr>
                <a:srgbClr val="323C50"/>
              </a:buClr>
              <a:buSzPts val="3000"/>
            </a:pPr>
            <a:r>
              <a:rPr lang="en-US" sz="1600" dirty="0" smtClean="0"/>
              <a:t>adj</a:t>
            </a:r>
            <a:r>
              <a:rPr lang="en-US" sz="1600" dirty="0"/>
              <a:t>., serving as a starting point or basis; simple </a:t>
            </a:r>
            <a:br>
              <a:rPr lang="en-US" sz="1600" dirty="0"/>
            </a:br>
            <a:endParaRPr sz="1600" b="1" dirty="0">
              <a:solidFill>
                <a:srgbClr val="E0666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8100" y="4171950"/>
            <a:ext cx="9143999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/>
              <a:t>a. The new restaurant offers a very </a:t>
            </a:r>
            <a:r>
              <a:rPr lang="en-US" sz="1800" b="1" dirty="0">
                <a:solidFill>
                  <a:srgbClr val="E06666"/>
                </a:solidFill>
              </a:rPr>
              <a:t>basic</a:t>
            </a:r>
            <a:r>
              <a:rPr lang="en-US" sz="1800" dirty="0"/>
              <a:t> menu.</a:t>
            </a:r>
            <a:br>
              <a:rPr lang="en-US" sz="1800" dirty="0"/>
            </a:br>
            <a:r>
              <a:rPr lang="en-US" sz="1800" dirty="0"/>
              <a:t>b. The restaurant manager ordered enough </a:t>
            </a:r>
            <a:r>
              <a:rPr lang="en-US" sz="1800" b="1" dirty="0">
                <a:solidFill>
                  <a:srgbClr val="E06666"/>
                </a:solidFill>
              </a:rPr>
              <a:t>basic</a:t>
            </a:r>
            <a:r>
              <a:rPr lang="en-US" sz="1800" dirty="0"/>
              <a:t> supplies to get through the first month </a:t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 descr="ADLV BASIC T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Champion Basic Tee White (5XCPI5TS300-WH)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03685"/>
            <a:ext cx="3533775" cy="288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13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58798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Exercise 3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3327" y="1013229"/>
            <a:ext cx="5865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latin typeface=".VnMonotype corsiva" panose="020B7200000000000000" pitchFamily="34" charset="0"/>
              </a:rPr>
              <a:t>Choose the correct option to complete each sentence.</a:t>
            </a:r>
            <a:r>
              <a:rPr lang="en-US" sz="2100" kern="1200" dirty="0">
                <a:solidFill>
                  <a:prstClr val="black"/>
                </a:solidFill>
                <a:latin typeface=".VnMonotype corsiva" panose="020B7200000000000000" pitchFamily="34" charset="0"/>
              </a:rPr>
              <a:t> </a:t>
            </a:r>
            <a:r>
              <a:rPr lang="en-US" sz="2100" kern="1200" dirty="0">
                <a:solidFill>
                  <a:prstClr val="black"/>
                </a:solidFill>
                <a:latin typeface="Garamond"/>
              </a:rPr>
              <a:t/>
            </a:r>
            <a:br>
              <a:rPr lang="en-US" sz="2100" kern="1200" dirty="0">
                <a:solidFill>
                  <a:prstClr val="black"/>
                </a:solidFill>
                <a:latin typeface="Garamond"/>
              </a:rPr>
            </a:br>
            <a:endParaRPr lang="en-US" sz="2100" kern="1200" dirty="0">
              <a:solidFill>
                <a:prstClr val="black"/>
              </a:solidFill>
              <a:latin typeface="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27" y="1428806"/>
            <a:ext cx="4899530" cy="2672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27" y="4100945"/>
            <a:ext cx="4899530" cy="60230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965590" y="1758626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56382" y="2141282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4555" y="2535865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70820" y="3109353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70820" y="3486047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46019" y="4047608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85689" y="4684760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6291" y="358798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Exercise 4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3327" y="1013229"/>
            <a:ext cx="5865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latin typeface=".VnMonotype corsiva" panose="020B7200000000000000" pitchFamily="34" charset="0"/>
              </a:rPr>
              <a:t>Choose the correct noun in brackets for each sentence.</a:t>
            </a:r>
            <a:r>
              <a:rPr lang="en-US" sz="2100" kern="1200" dirty="0">
                <a:solidFill>
                  <a:prstClr val="black"/>
                </a:solidFill>
                <a:latin typeface=".VnMonotype corsiva" panose="020B7200000000000000" pitchFamily="34" charset="0"/>
              </a:rPr>
              <a:t> </a:t>
            </a:r>
            <a:r>
              <a:rPr lang="en-US" sz="2100" kern="1200" dirty="0">
                <a:solidFill>
                  <a:prstClr val="black"/>
                </a:solidFill>
                <a:latin typeface="Garamond"/>
              </a:rPr>
              <a:t/>
            </a:r>
            <a:br>
              <a:rPr lang="en-US" sz="2100" kern="1200" dirty="0">
                <a:solidFill>
                  <a:prstClr val="black"/>
                </a:solidFill>
                <a:latin typeface="Garamond"/>
              </a:rPr>
            </a:br>
            <a:endParaRPr lang="en-US" sz="2100" kern="1200" dirty="0">
              <a:solidFill>
                <a:prstClr val="black"/>
              </a:solidFill>
              <a:latin typeface="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88" y="1699591"/>
            <a:ext cx="5827984" cy="130845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66037" y="1932167"/>
            <a:ext cx="90644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72485" y="2279043"/>
            <a:ext cx="90644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76200" y="2596101"/>
            <a:ext cx="90644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04738" y="2948940"/>
            <a:ext cx="90644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2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29" y="1463025"/>
            <a:ext cx="5725483" cy="32217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6291" y="358798"/>
            <a:ext cx="6151418" cy="532914"/>
          </a:xfrm>
          <a:prstGeom prst="rect">
            <a:avLst/>
          </a:prstGeom>
          <a:solidFill>
            <a:srgbClr val="D47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81000" rIns="81000" bIns="81000" rtlCol="0" anchor="ctr">
            <a:spAutoFit/>
          </a:bodyPr>
          <a:lstStyle/>
          <a:p>
            <a:pPr algn="ctr">
              <a:buClrTx/>
              <a:buFontTx/>
              <a:buNone/>
            </a:pPr>
            <a:r>
              <a:rPr lang="en-GB" sz="2400" b="1" kern="1200" dirty="0">
                <a:solidFill>
                  <a:prstClr val="white"/>
                </a:solidFill>
              </a:rPr>
              <a:t>Exercise 5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3327" y="1013229"/>
            <a:ext cx="5865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 b="1" kern="1200" dirty="0">
                <a:latin typeface=".VnMonotype corsiva" panose="020B7200000000000000" pitchFamily="34" charset="0"/>
              </a:rPr>
              <a:t>Choose the correct option to complete each sentence.</a:t>
            </a:r>
            <a:r>
              <a:rPr lang="en-US" sz="2100" kern="1200" dirty="0">
                <a:solidFill>
                  <a:prstClr val="black"/>
                </a:solidFill>
                <a:latin typeface=".VnMonotype corsiva" panose="020B7200000000000000" pitchFamily="34" charset="0"/>
              </a:rPr>
              <a:t> </a:t>
            </a:r>
            <a:r>
              <a:rPr lang="en-US" sz="2100" kern="1200" dirty="0">
                <a:solidFill>
                  <a:prstClr val="black"/>
                </a:solidFill>
                <a:latin typeface="Garamond"/>
              </a:rPr>
              <a:t/>
            </a:r>
            <a:br>
              <a:rPr lang="en-US" sz="2100" kern="1200" dirty="0">
                <a:solidFill>
                  <a:prstClr val="black"/>
                </a:solidFill>
                <a:latin typeface="Garamond"/>
              </a:rPr>
            </a:br>
            <a:endParaRPr lang="en-US" sz="2100" kern="1200" dirty="0">
              <a:solidFill>
                <a:prstClr val="black"/>
              </a:solidFill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30401" y="1949456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37636" y="2469273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52753" y="3006980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0" y="3550650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38204" y="4077424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28205" y="4608175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9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/>
        </p:nvSpPr>
        <p:spPr>
          <a:xfrm>
            <a:off x="657226" y="432551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23C50"/>
              </a:buClr>
              <a:buSzPts val="3000"/>
            </a:pPr>
            <a:r>
              <a:rPr lang="en-US" sz="2000" b="1" dirty="0">
                <a:solidFill>
                  <a:srgbClr val="E06666"/>
                </a:solidFill>
              </a:rPr>
              <a:t>complete </a:t>
            </a:r>
            <a:endParaRPr lang="en-US" sz="2000" b="1" dirty="0" smtClean="0">
              <a:solidFill>
                <a:srgbClr val="E06666"/>
              </a:solidFill>
            </a:endParaRPr>
          </a:p>
          <a:p>
            <a:pPr algn="ctr">
              <a:buClr>
                <a:srgbClr val="323C50"/>
              </a:buClr>
              <a:buSzPts val="3000"/>
            </a:pPr>
            <a:r>
              <a:rPr lang="en-US" sz="2000" dirty="0" smtClean="0"/>
              <a:t>v</a:t>
            </a:r>
            <a:r>
              <a:rPr lang="en-US" sz="2000" dirty="0"/>
              <a:t>., to finish or make whole 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sz="2000" b="1" dirty="0">
              <a:solidFill>
                <a:srgbClr val="E0666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152400" y="4063603"/>
            <a:ext cx="8839200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/>
              <a:t>a. We ordered some dessert to </a:t>
            </a:r>
            <a:r>
              <a:rPr lang="en-US" sz="1800" b="1" dirty="0">
                <a:solidFill>
                  <a:srgbClr val="E06666"/>
                </a:solidFill>
              </a:rPr>
              <a:t>complete</a:t>
            </a:r>
            <a:r>
              <a:rPr lang="en-US" sz="1800" dirty="0"/>
              <a:t> our meal.</a:t>
            </a:r>
            <a:br>
              <a:rPr lang="en-US" sz="1800" dirty="0"/>
            </a:br>
            <a:r>
              <a:rPr lang="en-US" sz="1800" dirty="0"/>
              <a:t>b. Some restaurants want to hear their customers' opinions and ask them to </a:t>
            </a:r>
            <a:r>
              <a:rPr lang="en-US" sz="1800" b="1" dirty="0">
                <a:solidFill>
                  <a:srgbClr val="E06666"/>
                </a:solidFill>
              </a:rPr>
              <a:t>complete</a:t>
            </a:r>
            <a:r>
              <a:rPr lang="en-US" sz="1800" dirty="0"/>
              <a:t> a </a:t>
            </a:r>
            <a:r>
              <a:rPr lang="en-US" sz="1800" dirty="0" smtClean="0"/>
              <a:t>short evaluation </a:t>
            </a:r>
            <a:r>
              <a:rPr lang="en-US" sz="1800" dirty="0"/>
              <a:t>form. </a:t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04754"/>
            <a:ext cx="2533796" cy="2533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6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1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/>
          <p:nvPr/>
        </p:nvSpPr>
        <p:spPr>
          <a:xfrm>
            <a:off x="628650" y="432551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23C50"/>
              </a:buClr>
              <a:buSzPts val="3000"/>
            </a:pPr>
            <a:r>
              <a:rPr lang="en-US" sz="2000" b="1" dirty="0">
                <a:solidFill>
                  <a:srgbClr val="E06666"/>
                </a:solidFill>
              </a:rPr>
              <a:t>excite </a:t>
            </a:r>
            <a:endParaRPr lang="en-US" sz="2000" b="1" dirty="0" smtClean="0">
              <a:solidFill>
                <a:srgbClr val="E06666"/>
              </a:solidFill>
            </a:endParaRPr>
          </a:p>
          <a:p>
            <a:pPr algn="ctr">
              <a:buClr>
                <a:srgbClr val="323C50"/>
              </a:buClr>
              <a:buSzPts val="3000"/>
            </a:pPr>
            <a:r>
              <a:rPr lang="en-US" sz="2000" dirty="0" smtClean="0"/>
              <a:t>v</a:t>
            </a:r>
            <a:r>
              <a:rPr lang="en-US" sz="2000" dirty="0"/>
              <a:t>., to arouse an emotion 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sz="2000" b="1" dirty="0">
              <a:solidFill>
                <a:srgbClr val="E0666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628651" y="4329113"/>
            <a:ext cx="7739063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/>
              <a:t>a. Exotic flavors always </a:t>
            </a:r>
            <a:r>
              <a:rPr lang="en-US" sz="1800" b="1" dirty="0">
                <a:solidFill>
                  <a:srgbClr val="E06666"/>
                </a:solidFill>
              </a:rPr>
              <a:t>excite </a:t>
            </a:r>
            <a:r>
              <a:rPr lang="en-US" sz="1800" dirty="0"/>
              <a:t>me.</a:t>
            </a:r>
            <a:br>
              <a:rPr lang="en-US" sz="1800" dirty="0"/>
            </a:br>
            <a:r>
              <a:rPr lang="en-US" sz="1800" dirty="0"/>
              <a:t>b. The new Asian restaurant has </a:t>
            </a:r>
            <a:r>
              <a:rPr lang="en-US" sz="1800" b="1" dirty="0">
                <a:solidFill>
                  <a:srgbClr val="E06666"/>
                </a:solidFill>
              </a:rPr>
              <a:t>excited</a:t>
            </a:r>
            <a:r>
              <a:rPr lang="en-US" sz="1800" dirty="0"/>
              <a:t> the interest of many people. </a:t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How to be in an Excited State About Every Single Moment Of Your Li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71550"/>
            <a:ext cx="29718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16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title"/>
          </p:nvPr>
        </p:nvSpPr>
        <p:spPr>
          <a:xfrm>
            <a:off x="628650" y="543176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flavor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(n)  a </a:t>
            </a:r>
            <a:r>
              <a:rPr lang="en-US" b="0" dirty="0"/>
              <a:t>distinctive taste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sp>
        <p:nvSpPr>
          <p:cNvPr id="245" name="Google Shape;245;p12"/>
          <p:cNvSpPr txBox="1"/>
          <p:nvPr/>
        </p:nvSpPr>
        <p:spPr>
          <a:xfrm>
            <a:off x="628651" y="4329113"/>
            <a:ext cx="7739063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 smtClean="0"/>
              <a:t>a. Fusion </a:t>
            </a:r>
            <a:r>
              <a:rPr lang="en-US" sz="1800" dirty="0"/>
              <a:t>cooking is distinguished by an interesting mix of </a:t>
            </a:r>
            <a:r>
              <a:rPr lang="en-US" sz="1800" b="1" dirty="0">
                <a:solidFill>
                  <a:srgbClr val="E06666"/>
                </a:solidFill>
              </a:rPr>
              <a:t>flavors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b. The cook changed the </a:t>
            </a:r>
            <a:r>
              <a:rPr lang="en-US" sz="1800" b="1" dirty="0">
                <a:solidFill>
                  <a:srgbClr val="E06666"/>
                </a:solidFill>
              </a:rPr>
              <a:t>flavor</a:t>
            </a:r>
            <a:r>
              <a:rPr lang="en-US" sz="1800" dirty="0"/>
              <a:t> of the soup with a unique blend of herbs. </a:t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41" y="1123950"/>
            <a:ext cx="4494609" cy="299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57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forget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v.   to </a:t>
            </a:r>
            <a:r>
              <a:rPr lang="en-US" b="0" dirty="0"/>
              <a:t>be </a:t>
            </a:r>
            <a:r>
              <a:rPr lang="en-US" b="0" dirty="0" smtClean="0"/>
              <a:t>unable </a:t>
            </a:r>
            <a:r>
              <a:rPr lang="en-US" b="0" dirty="0"/>
              <a:t>to remember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sp>
        <p:nvSpPr>
          <p:cNvPr id="253" name="Google Shape;253;p13"/>
          <p:cNvSpPr txBox="1"/>
          <p:nvPr/>
        </p:nvSpPr>
        <p:spPr>
          <a:xfrm>
            <a:off x="1143000" y="4329113"/>
            <a:ext cx="7739063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/>
              <a:t>a. The waiter </a:t>
            </a:r>
            <a:r>
              <a:rPr lang="en-US" sz="1800" b="1" dirty="0">
                <a:solidFill>
                  <a:srgbClr val="E06666"/>
                </a:solidFill>
              </a:rPr>
              <a:t>forgot</a:t>
            </a:r>
            <a:r>
              <a:rPr lang="en-US" sz="1800" dirty="0"/>
              <a:t> to bring the rolls, annoying the customer.</a:t>
            </a:r>
            <a:br>
              <a:rPr lang="en-US" sz="1800" dirty="0"/>
            </a:br>
            <a:r>
              <a:rPr lang="en-US" sz="1800" dirty="0"/>
              <a:t>b. Don't </a:t>
            </a:r>
            <a:r>
              <a:rPr lang="en-US" sz="1800" b="1" dirty="0">
                <a:solidFill>
                  <a:srgbClr val="E06666"/>
                </a:solidFill>
              </a:rPr>
              <a:t>forget</a:t>
            </a:r>
            <a:r>
              <a:rPr lang="en-US" sz="1800" dirty="0"/>
              <a:t> to tell your friends what a great meal you had tonight. </a:t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10" name="Picture 2" descr="Once you&amp;#39;ve met someone you never really forget the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4775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4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66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ingredient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n.   </a:t>
            </a:r>
            <a:r>
              <a:rPr lang="en-US" b="0" dirty="0"/>
              <a:t>an element in a mixture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sp>
        <p:nvSpPr>
          <p:cNvPr id="261" name="Google Shape;261;p14"/>
          <p:cNvSpPr txBox="1"/>
          <p:nvPr/>
        </p:nvSpPr>
        <p:spPr>
          <a:xfrm>
            <a:off x="457200" y="4319588"/>
            <a:ext cx="7739063" cy="53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1800" dirty="0"/>
              <a:t>a. The chef went to the farmer's market to select the freshest </a:t>
            </a:r>
            <a:r>
              <a:rPr lang="en-US" sz="1800" b="1" dirty="0">
                <a:solidFill>
                  <a:srgbClr val="E06666"/>
                </a:solidFill>
              </a:rPr>
              <a:t>ingredients</a:t>
            </a:r>
            <a:r>
              <a:rPr lang="en-US" sz="1800" dirty="0"/>
              <a:t> for tonight's menu.</a:t>
            </a:r>
            <a:br>
              <a:rPr lang="en-US" sz="1800" dirty="0"/>
            </a:br>
            <a:r>
              <a:rPr lang="en-US" sz="1800" dirty="0"/>
              <a:t>b. I was unfamiliar with some of the </a:t>
            </a:r>
            <a:r>
              <a:rPr lang="en-US" sz="1800" b="1" dirty="0">
                <a:solidFill>
                  <a:srgbClr val="E06666"/>
                </a:solidFill>
              </a:rPr>
              <a:t>ingredients</a:t>
            </a:r>
            <a:r>
              <a:rPr lang="en-US" sz="1800" dirty="0"/>
              <a:t> in the dish. </a:t>
            </a:r>
            <a:br>
              <a:rPr lang="en-US" sz="1800" dirty="0"/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34" name="Picture 2" descr="Học từ ingredient - Chủ đề Eating Out | 600 từ vựng TOE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0477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7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61" grpId="0"/>
    </p:bld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E06666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E06666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419</Words>
  <Application>Microsoft Office PowerPoint</Application>
  <PresentationFormat>On-screen Show (16:9)</PresentationFormat>
  <Paragraphs>74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Garamond</vt:lpstr>
      <vt:lpstr>.VnMonotype corsiva</vt:lpstr>
      <vt:lpstr>Calibri</vt:lpstr>
      <vt:lpstr>Lato</vt:lpstr>
      <vt:lpstr>Short Stack</vt:lpstr>
      <vt:lpstr>Times New Roman</vt:lpstr>
      <vt:lpstr>Twinkl</vt:lpstr>
      <vt:lpstr>Arial</vt:lpstr>
      <vt:lpstr>Staatliches</vt:lpstr>
      <vt:lpstr>Red Hat Text</vt:lpstr>
      <vt:lpstr>Pelvic Inflammatory Disease by Slidesgo</vt:lpstr>
      <vt:lpstr>1_Pelvic Inflammatory Disease by Slidesgo</vt:lpstr>
      <vt:lpstr>Organic</vt:lpstr>
      <vt:lpstr>Lesson 2</vt:lpstr>
      <vt:lpstr>Vocabulary: Eating out Grammar: Noun (2) </vt:lpstr>
      <vt:lpstr>PowerPoint Presentation</vt:lpstr>
      <vt:lpstr>PowerPoint Presentation</vt:lpstr>
      <vt:lpstr>PowerPoint Presentation</vt:lpstr>
      <vt:lpstr>PowerPoint Presentation</vt:lpstr>
      <vt:lpstr>flavor  (n)  a distinctive taste  </vt:lpstr>
      <vt:lpstr>forget  v.   to be unable to remember  </vt:lpstr>
      <vt:lpstr>ingredient  n.   an element in a mixture  </vt:lpstr>
      <vt:lpstr>judge  v. to form an opinion  </vt:lpstr>
      <vt:lpstr>mix-up  n., a confusion  </vt:lpstr>
      <vt:lpstr>patron  n., a customer, especially a regular customer </vt:lpstr>
      <vt:lpstr>predict  v., to state, tell about, or make known in</vt:lpstr>
      <vt:lpstr>randomly  adv., without any specific pattern  </vt:lpstr>
      <vt:lpstr>remind  v., to cause to remember  </vt:lpstr>
      <vt:lpstr>PowerPoint Presentation</vt:lpstr>
      <vt:lpstr>Grammar: Nouns (continued)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cp:lastModifiedBy>user</cp:lastModifiedBy>
  <cp:revision>17</cp:revision>
  <dcterms:modified xsi:type="dcterms:W3CDTF">2021-11-02T03:46:47Z</dcterms:modified>
</cp:coreProperties>
</file>